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67" r:id="rId5"/>
    <p:sldId id="327" r:id="rId6"/>
    <p:sldId id="318" r:id="rId7"/>
    <p:sldId id="303" r:id="rId8"/>
    <p:sldId id="304" r:id="rId9"/>
    <p:sldId id="328" r:id="rId10"/>
    <p:sldId id="330" r:id="rId11"/>
    <p:sldId id="326" r:id="rId12"/>
    <p:sldId id="329" r:id="rId13"/>
    <p:sldId id="315" r:id="rId14"/>
    <p:sldId id="305" r:id="rId15"/>
    <p:sldId id="307" r:id="rId16"/>
    <p:sldId id="308" r:id="rId17"/>
    <p:sldId id="309" r:id="rId18"/>
    <p:sldId id="310" r:id="rId19"/>
    <p:sldId id="311" r:id="rId20"/>
    <p:sldId id="316" r:id="rId21"/>
    <p:sldId id="313" r:id="rId22"/>
    <p:sldId id="312" r:id="rId23"/>
    <p:sldId id="314" r:id="rId24"/>
    <p:sldId id="317" r:id="rId25"/>
    <p:sldId id="321" r:id="rId26"/>
    <p:sldId id="319" r:id="rId27"/>
    <p:sldId id="320" r:id="rId28"/>
    <p:sldId id="324" r:id="rId29"/>
    <p:sldId id="325" r:id="rId30"/>
    <p:sldId id="322" r:id="rId31"/>
    <p:sldId id="331" r:id="rId32"/>
  </p:sldIdLst>
  <p:sldSz cx="12192000" cy="6858000"/>
  <p:notesSz cx="6858000" cy="9144000"/>
  <p:embeddedFontLst>
    <p:embeddedFont>
      <p:font typeface="Assistant" pitchFamily="2" charset="-79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unito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5DB34-2E3D-8F42-8405-689F04B456D8}" v="26" dt="2023-05-24T06:48:35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/>
    <p:restoredTop sz="94272"/>
  </p:normalViewPr>
  <p:slideViewPr>
    <p:cSldViewPr snapToGrid="0">
      <p:cViewPr varScale="1">
        <p:scale>
          <a:sx n="69" d="100"/>
          <a:sy n="69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833CD-BD81-1E4C-8B73-C6C939F9FC25}" type="datetimeFigureOut">
              <a:rPr lang="en-NL" smtClean="0"/>
              <a:t>08/16/2023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59ABA-ED19-9146-9E8E-7EB9CC9D70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867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121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59ABA-ED19-9146-9E8E-7EB9CC9D7085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454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10">
            <a:extLst>
              <a:ext uri="{FF2B5EF4-FFF2-40B4-BE49-F238E27FC236}">
                <a16:creationId xmlns:a16="http://schemas.microsoft.com/office/drawing/2014/main" id="{8BBDB083-0221-48BC-BC76-B17DA3BC317D}"/>
              </a:ext>
            </a:extLst>
          </p:cNvPr>
          <p:cNvSpPr txBox="1"/>
          <p:nvPr userDrawn="1"/>
        </p:nvSpPr>
        <p:spPr>
          <a:xfrm>
            <a:off x="7425549" y="1807862"/>
            <a:ext cx="3701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>
                <a:latin typeface="Assistant" pitchFamily="2" charset="-79"/>
                <a:cs typeface="Assistant" pitchFamily="2" charset="-79"/>
              </a:rPr>
              <a:t>Lorem Ipsum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</a:t>
            </a:r>
            <a:r>
              <a:rPr lang="nl-NL" sz="1600" err="1">
                <a:latin typeface="Assistant" pitchFamily="2" charset="-79"/>
                <a:cs typeface="Assistant" pitchFamily="2" charset="-79"/>
              </a:rPr>
              <a:t>Surname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kstvak 6">
            <a:extLst>
              <a:ext uri="{FF2B5EF4-FFF2-40B4-BE49-F238E27FC236}">
                <a16:creationId xmlns:a16="http://schemas.microsoft.com/office/drawing/2014/main" id="{3538DAB4-22F9-4882-8E20-AE7B1B1B5B64}"/>
              </a:ext>
            </a:extLst>
          </p:cNvPr>
          <p:cNvSpPr txBox="1"/>
          <p:nvPr userDrawn="1"/>
        </p:nvSpPr>
        <p:spPr>
          <a:xfrm>
            <a:off x="6336501" y="180786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22190590-CB5D-408C-8271-28FB03940804}"/>
              </a:ext>
            </a:extLst>
          </p:cNvPr>
          <p:cNvSpPr txBox="1"/>
          <p:nvPr userDrawn="1"/>
        </p:nvSpPr>
        <p:spPr>
          <a:xfrm>
            <a:off x="6336501" y="3074863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sp>
        <p:nvSpPr>
          <p:cNvPr id="11" name="Tekstvak 8">
            <a:extLst>
              <a:ext uri="{FF2B5EF4-FFF2-40B4-BE49-F238E27FC236}">
                <a16:creationId xmlns:a16="http://schemas.microsoft.com/office/drawing/2014/main" id="{42EA234D-7D0F-41AA-A41A-BA750B534F8D}"/>
              </a:ext>
            </a:extLst>
          </p:cNvPr>
          <p:cNvSpPr txBox="1"/>
          <p:nvPr userDrawn="1"/>
        </p:nvSpPr>
        <p:spPr>
          <a:xfrm>
            <a:off x="6336501" y="4325152"/>
            <a:ext cx="4862210" cy="84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1400" b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Lorem ipsum </a:t>
            </a:r>
            <a:r>
              <a:rPr lang="en-GB" sz="1400" b="1" err="1">
                <a:solidFill>
                  <a:srgbClr val="479EDB"/>
                </a:solidFill>
                <a:latin typeface="Assistant" pitchFamily="2" charset="-79"/>
                <a:cs typeface="Assistant" pitchFamily="2" charset="-79"/>
              </a:rPr>
              <a:t>dolor</a:t>
            </a:r>
            <a:endParaRPr lang="en-GB" sz="1400" b="1">
              <a:solidFill>
                <a:srgbClr val="479EDB"/>
              </a:solidFill>
              <a:latin typeface="Assistant" pitchFamily="2" charset="-79"/>
              <a:cs typeface="Assistant" pitchFamily="2" charset="-79"/>
            </a:endParaRPr>
          </a:p>
          <a:p>
            <a:pPr>
              <a:lnSpc>
                <a:spcPts val="2000"/>
              </a:lnSpc>
            </a:pPr>
            <a:r>
              <a:rPr lang="en-GB" sz="1400">
                <a:latin typeface="Assistant" pitchFamily="2" charset="-79"/>
                <a:cs typeface="Assistant" pitchFamily="2" charset="-79"/>
              </a:rPr>
              <a:t>Sit amet,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consectetuer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adipiscing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elit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,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sed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diam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nommy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nibh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euismod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tincidunt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ut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laoreet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dolore magna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aliquam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 </a:t>
            </a:r>
            <a:r>
              <a:rPr lang="en-GB" sz="1400" err="1">
                <a:latin typeface="Assistant" pitchFamily="2" charset="-79"/>
                <a:cs typeface="Assistant" pitchFamily="2" charset="-79"/>
              </a:rPr>
              <a:t>volutpat</a:t>
            </a:r>
            <a:r>
              <a:rPr lang="en-GB" sz="1400">
                <a:latin typeface="Assistant" pitchFamily="2" charset="-79"/>
                <a:cs typeface="Assistant" pitchFamily="2" charset="-79"/>
              </a:rPr>
              <a:t>. </a:t>
            </a:r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kstvak 10">
            <a:extLst>
              <a:ext uri="{FF2B5EF4-FFF2-40B4-BE49-F238E27FC236}">
                <a16:creationId xmlns:a16="http://schemas.microsoft.com/office/drawing/2014/main" id="{2361BA08-5D63-425D-AF01-964BF01C0FC9}"/>
              </a:ext>
            </a:extLst>
          </p:cNvPr>
          <p:cNvSpPr txBox="1"/>
          <p:nvPr userDrawn="1"/>
        </p:nvSpPr>
        <p:spPr>
          <a:xfrm>
            <a:off x="7425549" y="2126754"/>
            <a:ext cx="37017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Principal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investigator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Affiliation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r>
              <a:rPr lang="nl-NL" sz="1600" b="1">
                <a:latin typeface="Assistant" pitchFamily="2" charset="-79"/>
                <a:cs typeface="Assistant" pitchFamily="2" charset="-79"/>
              </a:rPr>
              <a:t> Research </a:t>
            </a:r>
            <a:r>
              <a:rPr lang="nl-NL" sz="1600" b="1" err="1">
                <a:latin typeface="Assistant" pitchFamily="2" charset="-79"/>
                <a:cs typeface="Assistant" pitchFamily="2" charset="-79"/>
              </a:rPr>
              <a:t>Coordinator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endParaRPr lang="nl-NL" sz="1600">
              <a:latin typeface="Assistant" pitchFamily="2" charset="-79"/>
              <a:cs typeface="Assistant" pitchFamily="2" charset="-79"/>
            </a:endParaRPr>
          </a:p>
          <a:p>
            <a:r>
              <a:rPr lang="nl-NL" sz="1600" b="1" err="1">
                <a:latin typeface="Assistant" pitchFamily="2" charset="-79"/>
                <a:cs typeface="Assistant" pitchFamily="2" charset="-79"/>
              </a:rPr>
              <a:t>eScience</a:t>
            </a:r>
            <a:endParaRPr lang="nl-NL" sz="1600" b="1">
              <a:latin typeface="Assistant" pitchFamily="2" charset="-79"/>
              <a:cs typeface="Assistant" pitchFamily="2" charset="-79"/>
            </a:endParaRP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al 1">
            <a:extLst>
              <a:ext uri="{FF2B5EF4-FFF2-40B4-BE49-F238E27FC236}">
                <a16:creationId xmlns:a16="http://schemas.microsoft.com/office/drawing/2014/main" id="{5CC9E004-97E0-4615-A14A-133AC6C39587}"/>
              </a:ext>
            </a:extLst>
          </p:cNvPr>
          <p:cNvSpPr/>
          <p:nvPr userDrawn="1"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2">
            <a:extLst>
              <a:ext uri="{FF2B5EF4-FFF2-40B4-BE49-F238E27FC236}">
                <a16:creationId xmlns:a16="http://schemas.microsoft.com/office/drawing/2014/main" id="{E097A287-6819-46EF-A4A1-E5978F20F448}"/>
              </a:ext>
            </a:extLst>
          </p:cNvPr>
          <p:cNvSpPr txBox="1"/>
          <p:nvPr userDrawn="1"/>
        </p:nvSpPr>
        <p:spPr>
          <a:xfrm>
            <a:off x="6482698" y="3626536"/>
            <a:ext cx="267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latin typeface="Assistant" pitchFamily="2" charset="-79"/>
                <a:cs typeface="Assistant" pitchFamily="2" charset="-79"/>
              </a:rPr>
              <a:t>Contact person</a:t>
            </a:r>
          </a:p>
        </p:txBody>
      </p:sp>
      <p:sp>
        <p:nvSpPr>
          <p:cNvPr id="10" name="Tekstvak 10">
            <a:extLst>
              <a:ext uri="{FF2B5EF4-FFF2-40B4-BE49-F238E27FC236}">
                <a16:creationId xmlns:a16="http://schemas.microsoft.com/office/drawing/2014/main" id="{434E4565-08BA-4536-9BBF-2A2765E921E8}"/>
              </a:ext>
            </a:extLst>
          </p:cNvPr>
          <p:cNvSpPr txBox="1"/>
          <p:nvPr userDrawn="1"/>
        </p:nvSpPr>
        <p:spPr>
          <a:xfrm>
            <a:off x="7848146" y="4349419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>
                <a:latin typeface="Assistant" pitchFamily="2" charset="-79"/>
                <a:cs typeface="Assistant" pitchFamily="2" charset="-79"/>
              </a:rPr>
              <a:t>Name of person</a:t>
            </a:r>
          </a:p>
        </p:txBody>
      </p:sp>
      <p:sp>
        <p:nvSpPr>
          <p:cNvPr id="11" name="Tekstvak 11">
            <a:extLst>
              <a:ext uri="{FF2B5EF4-FFF2-40B4-BE49-F238E27FC236}">
                <a16:creationId xmlns:a16="http://schemas.microsoft.com/office/drawing/2014/main" id="{C94B086D-54B9-4094-9C40-9363E370174F}"/>
              </a:ext>
            </a:extLst>
          </p:cNvPr>
          <p:cNvSpPr txBox="1"/>
          <p:nvPr userDrawn="1"/>
        </p:nvSpPr>
        <p:spPr>
          <a:xfrm>
            <a:off x="7848145" y="4650977"/>
            <a:ext cx="207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err="1">
                <a:latin typeface="Assistant" pitchFamily="2" charset="-79"/>
                <a:cs typeface="Assistant" pitchFamily="2" charset="-79"/>
              </a:rPr>
              <a:t>Organisation</a:t>
            </a:r>
            <a:endParaRPr lang="nl-NL" sz="160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hyperlink" Target="https://playground.tensorflow.org/#activation=tanh&amp;batchSize=10&amp;dataset=gauss&amp;regDataset=reg-plane&amp;learningRate=0.03&amp;regularizationRate=0&amp;noise=0&amp;networkShape=&amp;seed=0.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&amp;seed=0.12629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e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bfYPyITQ-7l4upoX8nvctg" TargetMode="External"/><Relationship Id="rId2" Type="http://schemas.openxmlformats.org/officeDocument/2006/relationships/hyperlink" Target="https://www.kaggle.com/competition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urse.fast.a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public.blob.core.windows.net/neuron-explainer/paper/index.html#sec-intro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Deep learning introduction</a:t>
            </a:r>
            <a:endParaRPr lang="nl-NL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A8FB24-66F2-CD40-9110-29C998D07826}"/>
              </a:ext>
            </a:extLst>
          </p:cNvPr>
          <p:cNvSpPr/>
          <p:nvPr/>
        </p:nvSpPr>
        <p:spPr>
          <a:xfrm>
            <a:off x="504202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00A9F4-098C-B844-A44E-8570C2B0B49A}"/>
              </a:ext>
            </a:extLst>
          </p:cNvPr>
          <p:cNvSpPr/>
          <p:nvPr/>
        </p:nvSpPr>
        <p:spPr>
          <a:xfrm>
            <a:off x="1370176" y="16322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F81B410-429E-894E-A0FB-828F5310072B}"/>
              </a:ext>
            </a:extLst>
          </p:cNvPr>
          <p:cNvSpPr/>
          <p:nvPr/>
        </p:nvSpPr>
        <p:spPr>
          <a:xfrm flipV="1">
            <a:off x="-465746" y="2143760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EE7ED9-66EF-8046-8053-D97D5CF4BB1D}"/>
              </a:ext>
            </a:extLst>
          </p:cNvPr>
          <p:cNvSpPr/>
          <p:nvPr/>
        </p:nvSpPr>
        <p:spPr>
          <a:xfrm>
            <a:off x="1442815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93F0C-C716-1349-9682-ED2E57485DED}"/>
              </a:ext>
            </a:extLst>
          </p:cNvPr>
          <p:cNvSpPr/>
          <p:nvPr/>
        </p:nvSpPr>
        <p:spPr>
          <a:xfrm>
            <a:off x="2308789" y="5095430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F7B7EC-4AA0-0B48-965F-F4ADAE9F72B7}"/>
              </a:ext>
            </a:extLst>
          </p:cNvPr>
          <p:cNvSpPr/>
          <p:nvPr/>
        </p:nvSpPr>
        <p:spPr>
          <a:xfrm>
            <a:off x="10675121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870A7B-5DBC-A547-9A36-324332D28E9D}"/>
              </a:ext>
            </a:extLst>
          </p:cNvPr>
          <p:cNvSpPr/>
          <p:nvPr/>
        </p:nvSpPr>
        <p:spPr>
          <a:xfrm>
            <a:off x="11541095" y="3613447"/>
            <a:ext cx="153824" cy="1623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038733-6188-C44A-9CC4-C165A201C98C}"/>
              </a:ext>
            </a:extLst>
          </p:cNvPr>
          <p:cNvSpPr/>
          <p:nvPr/>
        </p:nvSpPr>
        <p:spPr>
          <a:xfrm>
            <a:off x="10950723" y="2972512"/>
            <a:ext cx="475004" cy="34325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822BE84-7C03-3D4D-9904-FFA71EECD481}"/>
              </a:ext>
            </a:extLst>
          </p:cNvPr>
          <p:cNvSpPr/>
          <p:nvPr/>
        </p:nvSpPr>
        <p:spPr>
          <a:xfrm flipV="1">
            <a:off x="395955" y="6372504"/>
            <a:ext cx="2093719" cy="321322"/>
          </a:xfrm>
          <a:prstGeom prst="arc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8C3C173-C87A-664D-8DF3-9DDC5E64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Why deep neural networks? Intuition.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simple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layer, complex dataset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2092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vs shallow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9E7B6-8049-2A44-879B-ECFC9303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38" y="2115344"/>
            <a:ext cx="7899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Example deep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2EAFA-7E94-6F4F-961E-7687FCE5BB26}"/>
              </a:ext>
            </a:extLst>
          </p:cNvPr>
          <p:cNvSpPr txBox="1"/>
          <p:nvPr/>
        </p:nvSpPr>
        <p:spPr>
          <a:xfrm>
            <a:off x="7567016" y="6474648"/>
            <a:ext cx="462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From </a:t>
            </a:r>
            <a:r>
              <a:rPr lang="en-GB" dirty="0"/>
              <a:t>https://</a:t>
            </a:r>
            <a:r>
              <a:rPr lang="en-GB" dirty="0" err="1"/>
              <a:t>www.kaggle.com</a:t>
            </a:r>
            <a:r>
              <a:rPr lang="en-GB" dirty="0"/>
              <a:t>/</a:t>
            </a:r>
            <a:r>
              <a:rPr lang="en-GB" dirty="0" err="1"/>
              <a:t>keras</a:t>
            </a:r>
            <a:r>
              <a:rPr lang="en-GB" dirty="0"/>
              <a:t>/resnet50</a:t>
            </a:r>
            <a:endParaRPr lang="en-NL" dirty="0"/>
          </a:p>
        </p:txBody>
      </p:sp>
      <p:pic>
        <p:nvPicPr>
          <p:cNvPr id="2050" name="Picture 2" descr="An example of a deep neural network">
            <a:extLst>
              <a:ext uri="{FF2B5EF4-FFF2-40B4-BE49-F238E27FC236}">
                <a16:creationId xmlns:a16="http://schemas.microsoft.com/office/drawing/2014/main" id="{8EC65450-89DC-3B47-8CFB-2CE80DA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67" y="1690688"/>
            <a:ext cx="9589666" cy="39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FBF6-D668-6341-8AD7-20F61DB0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9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5210C-5C26-EA42-A338-D8336B9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53"/>
            <a:ext cx="12192000" cy="66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2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1BBE-DD62-D342-894E-B8E48870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9040-3F6B-304F-BCCE-616AB32A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B5753-1E63-A742-9706-1467D9C7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92"/>
            <a:ext cx="12192000" cy="64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DNN: What is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What sort of problems can deep learning solve?</a:t>
            </a:r>
          </a:p>
          <a:p>
            <a:r>
              <a:rPr lang="en-NL" dirty="0"/>
              <a:t>Generating new data that looks similar to the training data, often used to create synthetic datasets, art, or deepfake videos. A recent famous example: chatGP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0CA0-D9B9-5F43-A3F1-637ADB2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4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3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6A10-07D6-6144-BEEE-7D3F241B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NL" dirty="0"/>
              <a:t>What are examples that you have of deep learning applied to research?</a:t>
            </a:r>
          </a:p>
        </p:txBody>
      </p:sp>
    </p:spTree>
    <p:extLst>
      <p:ext uri="{BB962C8B-B14F-4D97-AF65-F5344CB8AC3E}">
        <p14:creationId xmlns:p14="http://schemas.microsoft.com/office/powerpoint/2010/main" val="374954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3118-A5D3-A34A-BB3F-5E86F529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sz="2400" dirty="0"/>
              <a:t>Example of Deep Learning applied to Research: MS2DeepScore: a novel deep learning similarity measure to compare tandem mass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7924-19D6-BD47-BB5F-0E957C51A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F4B7C-41B0-5445-8228-EBD42A8C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1690688"/>
            <a:ext cx="8538694" cy="50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3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C5ED-ECFD-1640-98A1-FFACBCD4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7D92-A5B8-254C-A775-02361ED1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3A927-82AE-2843-94B0-D55E763A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1"/>
            <a:ext cx="12192000" cy="66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https://poe.com/</a:t>
            </a:r>
            <a:endParaRPr lang="en-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586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4464-4C5A-DD49-8935-71A27D3B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1C36-9B57-AE40-A244-4D7E06764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5BA62-04CC-4346-A5BF-249B62F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1" y="1825625"/>
            <a:ext cx="9994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C784-43D6-6E48-B8E0-9231D01C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Deep learning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3278-DB3B-B640-82F8-F70DE5950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sz="2400" dirty="0"/>
              <a:t>Formulate/outline 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Identify inputs and outputs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Prepare data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pre-trained model or build a new architecture from scratch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Choose a loss function and optimizer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Train the model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Perform a Prediction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Measure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T</a:t>
            </a:r>
            <a:r>
              <a:rPr lang="en-GB" sz="2400" dirty="0"/>
              <a:t>u</a:t>
            </a:r>
            <a:r>
              <a:rPr lang="en-NL" sz="2400" dirty="0"/>
              <a:t>ne 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NL" sz="2400" dirty="0"/>
              <a:t>Share model</a:t>
            </a:r>
          </a:p>
        </p:txBody>
      </p:sp>
    </p:spTree>
    <p:extLst>
      <p:ext uri="{BB962C8B-B14F-4D97-AF65-F5344CB8AC3E}">
        <p14:creationId xmlns:p14="http://schemas.microsoft.com/office/powerpoint/2010/main" val="29782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02DB-07C9-4F41-B251-D876C3C3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EABCB-C6E8-0C4E-A388-A568D9878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A714-4DB3-B44E-81E6-EA04C763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637" y="419100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7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E148-09C8-FB41-BE57-5468D359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A23C5-C760-1543-8E84-53068AEE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DA8C-FD34-204D-8A95-7028B925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59"/>
            <a:ext cx="12192000" cy="65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294-82DB-6940-B5D1-3A62A8AE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FD91-B509-B648-8C9A-50129E01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AC6A6-B5A0-5641-8472-0EA05878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" y="0"/>
            <a:ext cx="12086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7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What deep learning is</a:t>
            </a:r>
          </a:p>
          <a:p>
            <a:r>
              <a:rPr lang="en-NL" dirty="0"/>
              <a:t>How neural networks work</a:t>
            </a:r>
          </a:p>
          <a:p>
            <a:r>
              <a:rPr lang="en-NL" dirty="0"/>
              <a:t>When to apply deep learning</a:t>
            </a:r>
          </a:p>
          <a:p>
            <a:r>
              <a:rPr lang="en-NL" dirty="0"/>
              <a:t>Applying deep learning with the ‘deep learning workflow’</a:t>
            </a:r>
          </a:p>
        </p:txBody>
      </p:sp>
    </p:spTree>
    <p:extLst>
      <p:ext uri="{BB962C8B-B14F-4D97-AF65-F5344CB8AC3E}">
        <p14:creationId xmlns:p14="http://schemas.microsoft.com/office/powerpoint/2010/main" val="52694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8BF27-8134-D24A-80B0-35B6E654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You are pioneers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A1A33-9504-3441-86C0-26CB1AC3D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 descr="Pioneer History and A Westward Expansion Timeline | FamilySearch">
            <a:extLst>
              <a:ext uri="{FF2B5EF4-FFF2-40B4-BE49-F238E27FC236}">
                <a16:creationId xmlns:a16="http://schemas.microsoft.com/office/drawing/2014/main" id="{E117A253-8787-D14C-AD5C-75F0D0CD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2" y="-16412"/>
            <a:ext cx="6874412" cy="687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59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C8F-F9C4-4C43-87F7-3EC1886B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Check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7E6D-929E-1543-B68F-81F980324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B8E5D-A0D1-1748-98EA-98DFDE76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74" y="2392967"/>
            <a:ext cx="4699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DD10-87A3-074B-80C8-B54FADE0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9B94-83F9-354C-BE8A-09405778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Practice!</a:t>
            </a:r>
          </a:p>
          <a:p>
            <a:pPr lvl="1"/>
            <a:r>
              <a:rPr lang="en-GB" sz="2000" dirty="0"/>
              <a:t>For example try a Kaggle competition: </a:t>
            </a: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2400" dirty="0"/>
              <a:t>Read/watch blogs and videos</a:t>
            </a:r>
          </a:p>
          <a:p>
            <a:pPr lvl="1"/>
            <a:r>
              <a:rPr lang="en-GB" sz="2000" dirty="0"/>
              <a:t>For example: </a:t>
            </a:r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2-minute papers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sz="2400" dirty="0"/>
              <a:t>F</a:t>
            </a:r>
            <a:r>
              <a:rPr lang="en-NL" sz="2400" dirty="0"/>
              <a:t>ast.ai course: making neural nets uncool again	</a:t>
            </a:r>
          </a:p>
          <a:p>
            <a:pPr lvl="1"/>
            <a:r>
              <a:rPr lang="en-GB" sz="20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https://course.fast.ai/</a:t>
            </a:r>
            <a:endParaRPr lang="en-NL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NL" sz="2400" dirty="0"/>
              <a:t>Try a quick and dirty approach first, then optimize</a:t>
            </a:r>
          </a:p>
          <a:p>
            <a:r>
              <a:rPr lang="en-NL" sz="2400" dirty="0"/>
              <a:t>Get acces to a GPU</a:t>
            </a:r>
          </a:p>
          <a:p>
            <a:pPr lvl="1"/>
            <a:r>
              <a:rPr lang="en-NL" sz="2000" dirty="0"/>
              <a:t>If experiments take seconds instead of 20 minutes, you can iterate over hypothesis -&gt; experiment -&gt; conclusion much much quicker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63378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681-45F7-AD43-993C-36A4E7AF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C5F3-E6CB-AA46-9A91-FC4425635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Provide you with just enough intuition about deep neural networks to start implementing them. </a:t>
            </a:r>
          </a:p>
          <a:p>
            <a:pPr marL="0" indent="0">
              <a:buNone/>
            </a:pPr>
            <a:r>
              <a:rPr lang="en-NL" dirty="0"/>
              <a:t>Then learn by doing.</a:t>
            </a:r>
          </a:p>
        </p:txBody>
      </p:sp>
    </p:spTree>
    <p:extLst>
      <p:ext uri="{BB962C8B-B14F-4D97-AF65-F5344CB8AC3E}">
        <p14:creationId xmlns:p14="http://schemas.microsoft.com/office/powerpoint/2010/main" val="237218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AI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AD3A-807C-A14A-878A-3B758B3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46" y="1406408"/>
            <a:ext cx="5641314" cy="56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965DA-86F9-7A47-9E2A-5260600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6" y="1711392"/>
            <a:ext cx="4134117" cy="4579803"/>
          </a:xfrm>
          <a:prstGeom prst="rect">
            <a:avLst/>
          </a:prstGeom>
        </p:spPr>
      </p:pic>
      <p:pic>
        <p:nvPicPr>
          <p:cNvPr id="5" name="Picture 2" descr="A diagram of a single artificial neuron">
            <a:extLst>
              <a:ext uri="{FF2B5EF4-FFF2-40B4-BE49-F238E27FC236}">
                <a16:creationId xmlns:a16="http://schemas.microsoft.com/office/drawing/2014/main" id="{F47EAE6F-1020-6647-8C41-C1209695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0318"/>
            <a:ext cx="5483419" cy="33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0551-27C0-F540-9AA7-374AD10E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Networks as a team of detectives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7255-3AE0-3E46-84C6-CE481FF6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NL" dirty="0"/>
              <a:t>Each neuron has a certain expertise, focusing on particilar patterns in the evidence (the input data)</a:t>
            </a:r>
          </a:p>
          <a:p>
            <a:r>
              <a:rPr lang="en-NL" dirty="0"/>
              <a:t>Together  they make a decision on who is guilty.</a:t>
            </a:r>
          </a:p>
        </p:txBody>
      </p:sp>
      <p:pic>
        <p:nvPicPr>
          <p:cNvPr id="1028" name="Picture 4" descr="The Ultimate Guide On How To Dress Up As A Detective – CluedUpp Games">
            <a:extLst>
              <a:ext uri="{FF2B5EF4-FFF2-40B4-BE49-F238E27FC236}">
                <a16:creationId xmlns:a16="http://schemas.microsoft.com/office/drawing/2014/main" id="{3C1F487F-4404-A943-8CD2-D18C5260F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514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08EBB-FEEE-FD44-A692-A0B5D2AF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NL" dirty="0"/>
              <a:t>GPT-4 explaining what neurons do in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82A76-AD79-764F-8EE7-EFB924115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599"/>
            <a:ext cx="10515600" cy="41703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Bills et al. (2023) trained GPT-4 to give explanations of what neurons in another GPT-4 network do: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https://openaipublic.blob.core.windows.net/neuron-explainer/paper/index.html#sec-intro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NL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0663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A523C-9896-2142-90F8-93E6DC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098550"/>
            <a:ext cx="9994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0281-C763-6A4E-BD2C-30EDECB0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C29E7-3E58-9E45-8E75-0F40404EA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NL" dirty="0"/>
          </a:p>
        </p:txBody>
      </p:sp>
      <p:pic>
        <p:nvPicPr>
          <p:cNvPr id="2050" name="Picture 2" descr="Gradient Descent in Linear Regression | Introduction to Gradient Descent">
            <a:extLst>
              <a:ext uri="{FF2B5EF4-FFF2-40B4-BE49-F238E27FC236}">
                <a16:creationId xmlns:a16="http://schemas.microsoft.com/office/drawing/2014/main" id="{E74EFE1A-E285-4045-96A9-E7407D45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0" y="1477753"/>
            <a:ext cx="5455067" cy="47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9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164C23EC47024F97AA423E75479F12" ma:contentTypeVersion="13" ma:contentTypeDescription="Create a new document." ma:contentTypeScope="" ma:versionID="1c37ccf16b58e51c5c367e9bb2871beb">
  <xsd:schema xmlns:xsd="http://www.w3.org/2001/XMLSchema" xmlns:xs="http://www.w3.org/2001/XMLSchema" xmlns:p="http://schemas.microsoft.com/office/2006/metadata/properties" xmlns:ns2="af34c8a9-9806-44d6-aa44-d772f2793323" xmlns:ns3="26898810-f9b9-406f-8188-8f8f7cdf5520" targetNamespace="http://schemas.microsoft.com/office/2006/metadata/properties" ma:root="true" ma:fieldsID="3a8e0ead1a3c3375a971a978dcef1dd9" ns2:_="" ns3:_="">
    <xsd:import namespace="af34c8a9-9806-44d6-aa44-d772f2793323"/>
    <xsd:import namespace="26898810-f9b9-406f-8188-8f8f7cdf55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4c8a9-9806-44d6-aa44-d772f2793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898810-f9b9-406f-8188-8f8f7cdf5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898810-f9b9-406f-8188-8f8f7cdf5520">
      <UserInfo>
        <DisplayName>Vliet, M.H.M. van (PHEG)</DisplayName>
        <AccountId>165</AccountId>
        <AccountType/>
      </UserInfo>
      <UserInfo>
        <DisplayName>Kristell</DisplayName>
        <AccountId>51</AccountId>
        <AccountType/>
      </UserInfo>
      <UserInfo>
        <DisplayName>Nele Albers</DisplayName>
        <AccountId>126</AccountId>
        <AccountType/>
      </UserInfo>
      <UserInfo>
        <DisplayName>Bouke Scheltinga</DisplayName>
        <AccountId>143</AccountId>
        <AccountType/>
      </UserInfo>
      <UserInfo>
        <DisplayName>Djura Smits</DisplayName>
        <AccountId>16</AccountId>
        <AccountType/>
      </UserInfo>
    </SharedWithUsers>
    <MediaLengthInSeconds xmlns="af34c8a9-9806-44d6-aa44-d772f27933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D589B7-DDAC-481C-A7B6-75A4EB97D6BA}">
  <ds:schemaRefs>
    <ds:schemaRef ds:uri="26898810-f9b9-406f-8188-8f8f7cdf5520"/>
    <ds:schemaRef ds:uri="af34c8a9-9806-44d6-aa44-d772f27933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26898810-f9b9-406f-8188-8f8f7cdf5520"/>
    <ds:schemaRef ds:uri="http://schemas.microsoft.com/office/infopath/2007/PartnerControls"/>
    <ds:schemaRef ds:uri="http://purl.org/dc/terms/"/>
    <ds:schemaRef ds:uri="af34c8a9-9806-44d6-aa44-d772f279332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40200</TotalTime>
  <Words>411</Words>
  <Application>Microsoft Office PowerPoint</Application>
  <PresentationFormat>Widescreen</PresentationFormat>
  <Paragraphs>56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Deep learning introduction</vt:lpstr>
      <vt:lpstr>ChatGPT</vt:lpstr>
      <vt:lpstr>Rationale</vt:lpstr>
      <vt:lpstr>AI Landscape</vt:lpstr>
      <vt:lpstr>Neural network</vt:lpstr>
      <vt:lpstr>Networks as a team of detectives</vt:lpstr>
      <vt:lpstr>GPT-4 explaining what neurons do in GPT</vt:lpstr>
      <vt:lpstr>PowerPoint Presentation</vt:lpstr>
      <vt:lpstr>PowerPoint Presentation</vt:lpstr>
      <vt:lpstr>Why deep neural networks? Intuition.</vt:lpstr>
      <vt:lpstr>Deep vs shallow neural networks</vt:lpstr>
      <vt:lpstr>Example deep network</vt:lpstr>
      <vt:lpstr>PowerPoint Presentation</vt:lpstr>
      <vt:lpstr>PowerPoint Presentation</vt:lpstr>
      <vt:lpstr>PowerPoint Presentation</vt:lpstr>
      <vt:lpstr>DNN: What is it good for?</vt:lpstr>
      <vt:lpstr>What are examples that you have of deep learning applied to research?</vt:lpstr>
      <vt:lpstr>Example of Deep Learning applied to Research: MS2DeepScore: a novel deep learning similarity measure to compare tandem mass spectra</vt:lpstr>
      <vt:lpstr>PowerPoint Presentation</vt:lpstr>
      <vt:lpstr>PowerPoint Presentation</vt:lpstr>
      <vt:lpstr>Deep learning workflow</vt:lpstr>
      <vt:lpstr>PowerPoint Presentation</vt:lpstr>
      <vt:lpstr>PowerPoint Presentation</vt:lpstr>
      <vt:lpstr>PowerPoint Presentation</vt:lpstr>
      <vt:lpstr>What have we learned?</vt:lpstr>
      <vt:lpstr>You are pioneers</vt:lpstr>
      <vt:lpstr>Check versions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Sven van der Burg</cp:lastModifiedBy>
  <cp:revision>6</cp:revision>
  <dcterms:created xsi:type="dcterms:W3CDTF">2021-07-14T12:30:17Z</dcterms:created>
  <dcterms:modified xsi:type="dcterms:W3CDTF">2023-08-16T07:16:15Z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0x01010097164C23EC47024F97AA423E75479F12</vt:lpwstr>
  </property>
  <property fmtid="{D5CDD505-2E9C-101B-9397-08002B2CF9AE}" pid="3" name="Order">
    <vt:r8>55400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